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1" r:id="rId5"/>
    <p:sldId id="256" r:id="rId6"/>
    <p:sldId id="257" r:id="rId7"/>
    <p:sldId id="259" r:id="rId8"/>
    <p:sldId id="277" r:id="rId9"/>
    <p:sldId id="258" r:id="rId10"/>
    <p:sldId id="260" r:id="rId11"/>
    <p:sldId id="281" r:id="rId12"/>
    <p:sldId id="262" r:id="rId13"/>
    <p:sldId id="278" r:id="rId14"/>
    <p:sldId id="263" r:id="rId15"/>
    <p:sldId id="264" r:id="rId16"/>
    <p:sldId id="286" r:id="rId17"/>
    <p:sldId id="276" r:id="rId18"/>
    <p:sldId id="279" r:id="rId19"/>
    <p:sldId id="283" r:id="rId20"/>
    <p:sldId id="284" r:id="rId21"/>
    <p:sldId id="285" r:id="rId22"/>
    <p:sldId id="266" r:id="rId23"/>
    <p:sldId id="275" r:id="rId24"/>
    <p:sldId id="287" r:id="rId25"/>
    <p:sldId id="26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9" d="100"/>
          <a:sy n="89" d="100"/>
        </p:scale>
        <p:origin x="4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a:p>
        </p:txBody>
      </p:sp>
      <p:sp>
        <p:nvSpPr>
          <p:cNvPr id="4" name="Marcador de fecha 3"/>
          <p:cNvSpPr>
            <a:spLocks noGrp="1"/>
          </p:cNvSpPr>
          <p:nvPr>
            <p:ph type="dt" sz="half" idx="10"/>
          </p:nvPr>
        </p:nvSpPr>
        <p:spPr/>
        <p:txBody>
          <a:bodyPr/>
          <a:lstStyle/>
          <a:p>
            <a:fld id="{B760E65A-4D12-4191-9E5E-4BC60EFA60B0}" type="datetimeFigureOut">
              <a:rPr lang="en-US" smtClean="0"/>
              <a:t>11/13/2024</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AD84CB3F-06E9-4BA1-8BCC-D420877D5B14}" type="slidenum">
              <a:rPr lang="en-US" smtClean="0"/>
              <a:t>‹Nº›</a:t>
            </a:fld>
            <a:endParaRPr lang="en-US"/>
          </a:p>
        </p:txBody>
      </p:sp>
    </p:spTree>
    <p:extLst>
      <p:ext uri="{BB962C8B-B14F-4D97-AF65-F5344CB8AC3E}">
        <p14:creationId xmlns:p14="http://schemas.microsoft.com/office/powerpoint/2010/main" val="1283794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B760E65A-4D12-4191-9E5E-4BC60EFA60B0}" type="datetimeFigureOut">
              <a:rPr lang="en-US" smtClean="0"/>
              <a:t>11/13/2024</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AD84CB3F-06E9-4BA1-8BCC-D420877D5B14}" type="slidenum">
              <a:rPr lang="en-US" smtClean="0"/>
              <a:t>‹Nº›</a:t>
            </a:fld>
            <a:endParaRPr lang="en-US"/>
          </a:p>
        </p:txBody>
      </p:sp>
    </p:spTree>
    <p:extLst>
      <p:ext uri="{BB962C8B-B14F-4D97-AF65-F5344CB8AC3E}">
        <p14:creationId xmlns:p14="http://schemas.microsoft.com/office/powerpoint/2010/main" val="3596541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B760E65A-4D12-4191-9E5E-4BC60EFA60B0}" type="datetimeFigureOut">
              <a:rPr lang="en-US" smtClean="0"/>
              <a:t>11/13/2024</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AD84CB3F-06E9-4BA1-8BCC-D420877D5B14}" type="slidenum">
              <a:rPr lang="en-US" smtClean="0"/>
              <a:t>‹Nº›</a:t>
            </a:fld>
            <a:endParaRPr lang="en-US"/>
          </a:p>
        </p:txBody>
      </p:sp>
    </p:spTree>
    <p:extLst>
      <p:ext uri="{BB962C8B-B14F-4D97-AF65-F5344CB8AC3E}">
        <p14:creationId xmlns:p14="http://schemas.microsoft.com/office/powerpoint/2010/main" val="3921875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B760E65A-4D12-4191-9E5E-4BC60EFA60B0}" type="datetimeFigureOut">
              <a:rPr lang="en-US" smtClean="0"/>
              <a:t>11/13/2024</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AD84CB3F-06E9-4BA1-8BCC-D420877D5B14}" type="slidenum">
              <a:rPr lang="en-US" smtClean="0"/>
              <a:t>‹Nº›</a:t>
            </a:fld>
            <a:endParaRPr lang="en-US"/>
          </a:p>
        </p:txBody>
      </p:sp>
    </p:spTree>
    <p:extLst>
      <p:ext uri="{BB962C8B-B14F-4D97-AF65-F5344CB8AC3E}">
        <p14:creationId xmlns:p14="http://schemas.microsoft.com/office/powerpoint/2010/main" val="3626447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B760E65A-4D12-4191-9E5E-4BC60EFA60B0}" type="datetimeFigureOut">
              <a:rPr lang="en-US" smtClean="0"/>
              <a:t>11/13/2024</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AD84CB3F-06E9-4BA1-8BCC-D420877D5B14}" type="slidenum">
              <a:rPr lang="en-US" smtClean="0"/>
              <a:t>‹Nº›</a:t>
            </a:fld>
            <a:endParaRPr lang="en-US"/>
          </a:p>
        </p:txBody>
      </p:sp>
    </p:spTree>
    <p:extLst>
      <p:ext uri="{BB962C8B-B14F-4D97-AF65-F5344CB8AC3E}">
        <p14:creationId xmlns:p14="http://schemas.microsoft.com/office/powerpoint/2010/main" val="763340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p:cNvSpPr>
            <a:spLocks noGrp="1"/>
          </p:cNvSpPr>
          <p:nvPr>
            <p:ph type="dt" sz="half" idx="10"/>
          </p:nvPr>
        </p:nvSpPr>
        <p:spPr/>
        <p:txBody>
          <a:bodyPr/>
          <a:lstStyle/>
          <a:p>
            <a:fld id="{B760E65A-4D12-4191-9E5E-4BC60EFA60B0}" type="datetimeFigureOut">
              <a:rPr lang="en-US" smtClean="0"/>
              <a:t>11/13/2024</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AD84CB3F-06E9-4BA1-8BCC-D420877D5B14}" type="slidenum">
              <a:rPr lang="en-US" smtClean="0"/>
              <a:t>‹Nº›</a:t>
            </a:fld>
            <a:endParaRPr lang="en-US"/>
          </a:p>
        </p:txBody>
      </p:sp>
    </p:spTree>
    <p:extLst>
      <p:ext uri="{BB962C8B-B14F-4D97-AF65-F5344CB8AC3E}">
        <p14:creationId xmlns:p14="http://schemas.microsoft.com/office/powerpoint/2010/main" val="4157244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p:cNvSpPr>
            <a:spLocks noGrp="1"/>
          </p:cNvSpPr>
          <p:nvPr>
            <p:ph type="dt" sz="half" idx="10"/>
          </p:nvPr>
        </p:nvSpPr>
        <p:spPr/>
        <p:txBody>
          <a:bodyPr/>
          <a:lstStyle/>
          <a:p>
            <a:fld id="{B760E65A-4D12-4191-9E5E-4BC60EFA60B0}" type="datetimeFigureOut">
              <a:rPr lang="en-US" smtClean="0"/>
              <a:t>11/13/2024</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AD84CB3F-06E9-4BA1-8BCC-D420877D5B14}" type="slidenum">
              <a:rPr lang="en-US" smtClean="0"/>
              <a:t>‹Nº›</a:t>
            </a:fld>
            <a:endParaRPr lang="en-US"/>
          </a:p>
        </p:txBody>
      </p:sp>
    </p:spTree>
    <p:extLst>
      <p:ext uri="{BB962C8B-B14F-4D97-AF65-F5344CB8AC3E}">
        <p14:creationId xmlns:p14="http://schemas.microsoft.com/office/powerpoint/2010/main" val="1977357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fecha 2"/>
          <p:cNvSpPr>
            <a:spLocks noGrp="1"/>
          </p:cNvSpPr>
          <p:nvPr>
            <p:ph type="dt" sz="half" idx="10"/>
          </p:nvPr>
        </p:nvSpPr>
        <p:spPr/>
        <p:txBody>
          <a:bodyPr/>
          <a:lstStyle/>
          <a:p>
            <a:fld id="{B760E65A-4D12-4191-9E5E-4BC60EFA60B0}" type="datetimeFigureOut">
              <a:rPr lang="en-US" smtClean="0"/>
              <a:t>11/13/2024</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AD84CB3F-06E9-4BA1-8BCC-D420877D5B14}" type="slidenum">
              <a:rPr lang="en-US" smtClean="0"/>
              <a:t>‹Nº›</a:t>
            </a:fld>
            <a:endParaRPr lang="en-US"/>
          </a:p>
        </p:txBody>
      </p:sp>
    </p:spTree>
    <p:extLst>
      <p:ext uri="{BB962C8B-B14F-4D97-AF65-F5344CB8AC3E}">
        <p14:creationId xmlns:p14="http://schemas.microsoft.com/office/powerpoint/2010/main" val="4267972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760E65A-4D12-4191-9E5E-4BC60EFA60B0}" type="datetimeFigureOut">
              <a:rPr lang="en-US" smtClean="0"/>
              <a:t>11/13/2024</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AD84CB3F-06E9-4BA1-8BCC-D420877D5B14}" type="slidenum">
              <a:rPr lang="en-US" smtClean="0"/>
              <a:t>‹Nº›</a:t>
            </a:fld>
            <a:endParaRPr lang="en-US"/>
          </a:p>
        </p:txBody>
      </p:sp>
    </p:spTree>
    <p:extLst>
      <p:ext uri="{BB962C8B-B14F-4D97-AF65-F5344CB8AC3E}">
        <p14:creationId xmlns:p14="http://schemas.microsoft.com/office/powerpoint/2010/main" val="2012295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760E65A-4D12-4191-9E5E-4BC60EFA60B0}" type="datetimeFigureOut">
              <a:rPr lang="en-US" smtClean="0"/>
              <a:t>11/13/2024</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AD84CB3F-06E9-4BA1-8BCC-D420877D5B14}" type="slidenum">
              <a:rPr lang="en-US" smtClean="0"/>
              <a:t>‹Nº›</a:t>
            </a:fld>
            <a:endParaRPr lang="en-US"/>
          </a:p>
        </p:txBody>
      </p:sp>
    </p:spTree>
    <p:extLst>
      <p:ext uri="{BB962C8B-B14F-4D97-AF65-F5344CB8AC3E}">
        <p14:creationId xmlns:p14="http://schemas.microsoft.com/office/powerpoint/2010/main" val="393134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760E65A-4D12-4191-9E5E-4BC60EFA60B0}" type="datetimeFigureOut">
              <a:rPr lang="en-US" smtClean="0"/>
              <a:t>11/13/2024</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AD84CB3F-06E9-4BA1-8BCC-D420877D5B14}" type="slidenum">
              <a:rPr lang="en-US" smtClean="0"/>
              <a:t>‹Nº›</a:t>
            </a:fld>
            <a:endParaRPr lang="en-US"/>
          </a:p>
        </p:txBody>
      </p:sp>
    </p:spTree>
    <p:extLst>
      <p:ext uri="{BB962C8B-B14F-4D97-AF65-F5344CB8AC3E}">
        <p14:creationId xmlns:p14="http://schemas.microsoft.com/office/powerpoint/2010/main" val="3770738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60E65A-4D12-4191-9E5E-4BC60EFA60B0}" type="datetimeFigureOut">
              <a:rPr lang="en-US" smtClean="0"/>
              <a:t>11/13/2024</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84CB3F-06E9-4BA1-8BCC-D420877D5B14}" type="slidenum">
              <a:rPr lang="en-US" smtClean="0"/>
              <a:t>‹Nº›</a:t>
            </a:fld>
            <a:endParaRPr lang="en-US"/>
          </a:p>
        </p:txBody>
      </p:sp>
    </p:spTree>
    <p:extLst>
      <p:ext uri="{BB962C8B-B14F-4D97-AF65-F5344CB8AC3E}">
        <p14:creationId xmlns:p14="http://schemas.microsoft.com/office/powerpoint/2010/main" val="1911874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revistaespacios.com/a18v39n37/a18v39n37p27.pdf" TargetMode="Externa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hyperlink" Target="https://help.ubidots.com/en/articles/513312-connect-a-nodemcu-esp8266-to-ubidots-over-http" TargetMode="External"/><Relationship Id="rId5" Type="http://schemas.openxmlformats.org/officeDocument/2006/relationships/hyperlink" Target="https://repository.universidadean.edu.co/server/api/core/bitstreams/d2012751-810b-4dc7-8ff0-5ae707f2fd59/content" TargetMode="External"/><Relationship Id="rId4" Type="http://schemas.openxmlformats.org/officeDocument/2006/relationships/hyperlink" Target="https://revistas.sena.edu.co/index.php/sennova/article/view/5365/5447"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1587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303488"/>
            <a:ext cx="10515600" cy="544652"/>
          </a:xfrm>
        </p:spPr>
        <p:txBody>
          <a:bodyPr>
            <a:normAutofit fontScale="90000"/>
          </a:bodyPr>
          <a:lstStyle/>
          <a:p>
            <a:r>
              <a:rPr lang="en-US" b="1" dirty="0" err="1">
                <a:solidFill>
                  <a:schemeClr val="accent2">
                    <a:lumMod val="75000"/>
                  </a:schemeClr>
                </a:solidFill>
              </a:rPr>
              <a:t>Árbol</a:t>
            </a:r>
            <a:r>
              <a:rPr lang="en-US" b="1" dirty="0">
                <a:solidFill>
                  <a:schemeClr val="accent2">
                    <a:lumMod val="75000"/>
                  </a:schemeClr>
                </a:solidFill>
              </a:rPr>
              <a:t> de </a:t>
            </a:r>
            <a:r>
              <a:rPr lang="en-US" b="1" dirty="0" err="1">
                <a:solidFill>
                  <a:schemeClr val="accent2">
                    <a:lumMod val="75000"/>
                  </a:schemeClr>
                </a:solidFill>
              </a:rPr>
              <a:t>objetivos</a:t>
            </a:r>
            <a:endParaRPr lang="en-US" b="1" dirty="0">
              <a:solidFill>
                <a:schemeClr val="accent2">
                  <a:lumMod val="75000"/>
                </a:schemeClr>
              </a:solidFill>
            </a:endParaRPr>
          </a:p>
        </p:txBody>
      </p:sp>
      <p:sp>
        <p:nvSpPr>
          <p:cNvPr id="4" name="Marcador de contenido 2"/>
          <p:cNvSpPr>
            <a:spLocks noGrp="1"/>
          </p:cNvSpPr>
          <p:nvPr>
            <p:ph idx="1"/>
          </p:nvPr>
        </p:nvSpPr>
        <p:spPr>
          <a:xfrm>
            <a:off x="838200" y="1496528"/>
            <a:ext cx="10515600" cy="4351338"/>
          </a:xfrm>
        </p:spPr>
        <p:txBody>
          <a:bodyPr>
            <a:normAutofit/>
          </a:bodyPr>
          <a:lstStyle/>
          <a:p>
            <a:pPr marL="0" indent="0" algn="just">
              <a:buNone/>
            </a:pPr>
            <a:endParaRPr lang="en-US" dirty="0"/>
          </a:p>
          <a:p>
            <a:pPr algn="just"/>
            <a:endParaRPr lang="en-US" dirty="0"/>
          </a:p>
          <a:p>
            <a:pPr marL="0" indent="0" algn="just">
              <a:buNone/>
            </a:pPr>
            <a:endParaRPr lang="en-US" dirty="0"/>
          </a:p>
        </p:txBody>
      </p:sp>
      <p:pic>
        <p:nvPicPr>
          <p:cNvPr id="7" name="Imagen 6">
            <a:extLst>
              <a:ext uri="{FF2B5EF4-FFF2-40B4-BE49-F238E27FC236}">
                <a16:creationId xmlns:a16="http://schemas.microsoft.com/office/drawing/2014/main" id="{CAD199FC-B4BE-E9A2-B2BA-5B95EEB9EEEE}"/>
              </a:ext>
            </a:extLst>
          </p:cNvPr>
          <p:cNvPicPr>
            <a:picLocks noChangeAspect="1"/>
          </p:cNvPicPr>
          <p:nvPr/>
        </p:nvPicPr>
        <p:blipFill>
          <a:blip r:embed="rId3"/>
          <a:stretch>
            <a:fillRect/>
          </a:stretch>
        </p:blipFill>
        <p:spPr>
          <a:xfrm>
            <a:off x="1277427" y="1458000"/>
            <a:ext cx="9637146" cy="5400000"/>
          </a:xfrm>
          <a:prstGeom prst="rect">
            <a:avLst/>
          </a:prstGeom>
        </p:spPr>
      </p:pic>
    </p:spTree>
    <p:extLst>
      <p:ext uri="{BB962C8B-B14F-4D97-AF65-F5344CB8AC3E}">
        <p14:creationId xmlns:p14="http://schemas.microsoft.com/office/powerpoint/2010/main" val="1608110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72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err="1">
                <a:solidFill>
                  <a:schemeClr val="accent2">
                    <a:lumMod val="75000"/>
                  </a:schemeClr>
                </a:solidFill>
              </a:rPr>
              <a:t>Matriz</a:t>
            </a:r>
            <a:r>
              <a:rPr lang="en-US" b="1" dirty="0">
                <a:solidFill>
                  <a:schemeClr val="accent2">
                    <a:lumMod val="75000"/>
                  </a:schemeClr>
                </a:solidFill>
              </a:rPr>
              <a:t> de </a:t>
            </a:r>
            <a:r>
              <a:rPr lang="en-US" b="1" dirty="0" err="1">
                <a:solidFill>
                  <a:schemeClr val="accent2">
                    <a:lumMod val="75000"/>
                  </a:schemeClr>
                </a:solidFill>
              </a:rPr>
              <a:t>marco</a:t>
            </a:r>
            <a:r>
              <a:rPr lang="en-US" b="1" dirty="0">
                <a:solidFill>
                  <a:schemeClr val="accent2">
                    <a:lumMod val="75000"/>
                  </a:schemeClr>
                </a:solidFill>
              </a:rPr>
              <a:t> </a:t>
            </a:r>
            <a:r>
              <a:rPr lang="en-US" b="1" dirty="0" err="1">
                <a:solidFill>
                  <a:schemeClr val="accent2">
                    <a:lumMod val="75000"/>
                  </a:schemeClr>
                </a:solidFill>
              </a:rPr>
              <a:t>lógico</a:t>
            </a:r>
            <a:endParaRPr lang="en-US" b="1" dirty="0">
              <a:solidFill>
                <a:schemeClr val="accent2">
                  <a:lumMod val="75000"/>
                </a:schemeClr>
              </a:solidFill>
            </a:endParaRPr>
          </a:p>
        </p:txBody>
      </p:sp>
      <p:pic>
        <p:nvPicPr>
          <p:cNvPr id="4" name="Imagen 3">
            <a:extLst>
              <a:ext uri="{FF2B5EF4-FFF2-40B4-BE49-F238E27FC236}">
                <a16:creationId xmlns:a16="http://schemas.microsoft.com/office/drawing/2014/main" id="{F6A06D65-F371-1D15-F0EB-A8940D44E8AF}"/>
              </a:ext>
            </a:extLst>
          </p:cNvPr>
          <p:cNvPicPr>
            <a:picLocks noChangeAspect="1"/>
          </p:cNvPicPr>
          <p:nvPr/>
        </p:nvPicPr>
        <p:blipFill>
          <a:blip r:embed="rId3"/>
          <a:stretch>
            <a:fillRect/>
          </a:stretch>
        </p:blipFill>
        <p:spPr>
          <a:xfrm>
            <a:off x="1325999" y="1458000"/>
            <a:ext cx="9540001" cy="5400000"/>
          </a:xfrm>
          <a:prstGeom prst="rect">
            <a:avLst/>
          </a:prstGeom>
        </p:spPr>
      </p:pic>
    </p:spTree>
    <p:extLst>
      <p:ext uri="{BB962C8B-B14F-4D97-AF65-F5344CB8AC3E}">
        <p14:creationId xmlns:p14="http://schemas.microsoft.com/office/powerpoint/2010/main" val="3406903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D950D1E-A8E2-866E-0E33-128085140AE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E3F0EB9-1E93-1179-7C25-9134DE21EA1D}"/>
              </a:ext>
            </a:extLst>
          </p:cNvPr>
          <p:cNvSpPr>
            <a:spLocks noGrp="1"/>
          </p:cNvSpPr>
          <p:nvPr>
            <p:ph type="title"/>
          </p:nvPr>
        </p:nvSpPr>
        <p:spPr/>
        <p:txBody>
          <a:bodyPr/>
          <a:lstStyle/>
          <a:p>
            <a:r>
              <a:rPr lang="en-US" b="1" dirty="0" err="1">
                <a:solidFill>
                  <a:schemeClr val="accent2">
                    <a:lumMod val="75000"/>
                  </a:schemeClr>
                </a:solidFill>
              </a:rPr>
              <a:t>Matriz</a:t>
            </a:r>
            <a:r>
              <a:rPr lang="en-US" b="1" dirty="0">
                <a:solidFill>
                  <a:schemeClr val="accent2">
                    <a:lumMod val="75000"/>
                  </a:schemeClr>
                </a:solidFill>
              </a:rPr>
              <a:t> de </a:t>
            </a:r>
            <a:r>
              <a:rPr lang="en-US" b="1" dirty="0" err="1">
                <a:solidFill>
                  <a:schemeClr val="accent2">
                    <a:lumMod val="75000"/>
                  </a:schemeClr>
                </a:solidFill>
              </a:rPr>
              <a:t>marco</a:t>
            </a:r>
            <a:r>
              <a:rPr lang="en-US" b="1" dirty="0">
                <a:solidFill>
                  <a:schemeClr val="accent2">
                    <a:lumMod val="75000"/>
                  </a:schemeClr>
                </a:solidFill>
              </a:rPr>
              <a:t> </a:t>
            </a:r>
            <a:r>
              <a:rPr lang="en-US" b="1" dirty="0" err="1">
                <a:solidFill>
                  <a:schemeClr val="accent2">
                    <a:lumMod val="75000"/>
                  </a:schemeClr>
                </a:solidFill>
              </a:rPr>
              <a:t>lógico</a:t>
            </a:r>
            <a:endParaRPr lang="en-US" b="1" dirty="0">
              <a:solidFill>
                <a:schemeClr val="accent2">
                  <a:lumMod val="75000"/>
                </a:schemeClr>
              </a:solidFill>
            </a:endParaRPr>
          </a:p>
        </p:txBody>
      </p:sp>
      <p:pic>
        <p:nvPicPr>
          <p:cNvPr id="5" name="Imagen 4">
            <a:extLst>
              <a:ext uri="{FF2B5EF4-FFF2-40B4-BE49-F238E27FC236}">
                <a16:creationId xmlns:a16="http://schemas.microsoft.com/office/drawing/2014/main" id="{E2A334B8-F946-A26C-4AD9-95D37A4B26CA}"/>
              </a:ext>
            </a:extLst>
          </p:cNvPr>
          <p:cNvPicPr>
            <a:picLocks noChangeAspect="1"/>
          </p:cNvPicPr>
          <p:nvPr/>
        </p:nvPicPr>
        <p:blipFill>
          <a:blip r:embed="rId3"/>
          <a:stretch>
            <a:fillRect/>
          </a:stretch>
        </p:blipFill>
        <p:spPr>
          <a:xfrm>
            <a:off x="1293185" y="1458000"/>
            <a:ext cx="9605629" cy="5400000"/>
          </a:xfrm>
          <a:prstGeom prst="rect">
            <a:avLst/>
          </a:prstGeom>
        </p:spPr>
      </p:pic>
    </p:spTree>
    <p:extLst>
      <p:ext uri="{BB962C8B-B14F-4D97-AF65-F5344CB8AC3E}">
        <p14:creationId xmlns:p14="http://schemas.microsoft.com/office/powerpoint/2010/main" val="1859398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560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err="1">
                <a:solidFill>
                  <a:schemeClr val="accent2">
                    <a:lumMod val="75000"/>
                  </a:schemeClr>
                </a:solidFill>
              </a:rPr>
              <a:t>Metodología</a:t>
            </a:r>
            <a:r>
              <a:rPr lang="en-US" b="1" dirty="0">
                <a:solidFill>
                  <a:schemeClr val="accent2">
                    <a:lumMod val="75000"/>
                  </a:schemeClr>
                </a:solidFill>
              </a:rPr>
              <a:t> experimental</a:t>
            </a:r>
          </a:p>
        </p:txBody>
      </p:sp>
      <p:sp>
        <p:nvSpPr>
          <p:cNvPr id="3" name="Marcador de contenido 2"/>
          <p:cNvSpPr>
            <a:spLocks noGrp="1"/>
          </p:cNvSpPr>
          <p:nvPr>
            <p:ph idx="1"/>
          </p:nvPr>
        </p:nvSpPr>
        <p:spPr/>
        <p:txBody>
          <a:bodyPr/>
          <a:lstStyle/>
          <a:p>
            <a:r>
              <a:rPr lang="es-MX" dirty="0"/>
              <a:t>Este proyecto utiliza una placa D1 Mini (basada en ESP8266), un sensor de temperatura y humedad DHT11, un sensor de humedad del suelo YL-69, un LED indicador y una pantalla LCD 1602 para crear un sistema de monitoreo ambiental. Los datos recolectados se envían a la plataforma en la nube </a:t>
            </a:r>
            <a:r>
              <a:rPr lang="es-MX" dirty="0" err="1"/>
              <a:t>Ubidots</a:t>
            </a:r>
            <a:r>
              <a:rPr lang="es-MX" dirty="0"/>
              <a:t> para su monitoreo remoto, y el LED simula el funcionamiento de una bomba de riego al activarse cuando la humedad del suelo baja de un nivel crítico. Este sistema es útil para aplicaciones de riego automatizado en huertas o jardines.</a:t>
            </a:r>
          </a:p>
          <a:p>
            <a:pPr marL="0" indent="0" algn="just">
              <a:buNone/>
            </a:pPr>
            <a:endParaRPr lang="en-US" dirty="0"/>
          </a:p>
        </p:txBody>
      </p:sp>
    </p:spTree>
    <p:extLst>
      <p:ext uri="{BB962C8B-B14F-4D97-AF65-F5344CB8AC3E}">
        <p14:creationId xmlns:p14="http://schemas.microsoft.com/office/powerpoint/2010/main" val="877260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Componentes y Conexiones</a:t>
            </a:r>
            <a:endParaRPr lang="en-US" b="1" dirty="0">
              <a:solidFill>
                <a:schemeClr val="accent2">
                  <a:lumMod val="75000"/>
                </a:schemeClr>
              </a:solidFill>
            </a:endParaRPr>
          </a:p>
        </p:txBody>
      </p:sp>
      <p:sp>
        <p:nvSpPr>
          <p:cNvPr id="6" name="Rectangle 2">
            <a:extLst>
              <a:ext uri="{FF2B5EF4-FFF2-40B4-BE49-F238E27FC236}">
                <a16:creationId xmlns:a16="http://schemas.microsoft.com/office/drawing/2014/main" id="{03B4F6CE-5AA0-4AE3-B5EB-96A6F956B4C6}"/>
              </a:ext>
            </a:extLst>
          </p:cNvPr>
          <p:cNvSpPr>
            <a:spLocks noGrp="1" noChangeArrowheads="1"/>
          </p:cNvSpPr>
          <p:nvPr>
            <p:ph idx="1"/>
          </p:nvPr>
        </p:nvSpPr>
        <p:spPr bwMode="auto">
          <a:xfrm>
            <a:off x="838200" y="1479160"/>
            <a:ext cx="733761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D1 Mini (ESP8266)</a:t>
            </a:r>
            <a:r>
              <a:rPr kumimoji="0" lang="es-CO" altLang="es-CO" sz="1800" b="0" i="0" u="none" strike="noStrike" cap="none" normalizeH="0" baseline="0" dirty="0">
                <a:ln>
                  <a:noFill/>
                </a:ln>
                <a:solidFill>
                  <a:schemeClr val="tx1"/>
                </a:solidFill>
                <a:effectLst/>
                <a:latin typeface="Arial" panose="020B0604020202020204" pitchFamily="34" charset="0"/>
              </a:rPr>
              <a:t>: Proporciona conectividad </a:t>
            </a:r>
            <a:r>
              <a:rPr kumimoji="0" lang="es-CO" altLang="es-CO" sz="1800" b="0" i="0" u="none" strike="noStrike" cap="none" normalizeH="0" baseline="0" dirty="0" err="1">
                <a:ln>
                  <a:noFill/>
                </a:ln>
                <a:solidFill>
                  <a:schemeClr val="tx1"/>
                </a:solidFill>
                <a:effectLst/>
                <a:latin typeface="Arial" panose="020B0604020202020204" pitchFamily="34" charset="0"/>
              </a:rPr>
              <a:t>Wi</a:t>
            </a:r>
            <a:r>
              <a:rPr kumimoji="0" lang="es-CO" altLang="es-CO" sz="1800" b="0" i="0" u="none" strike="noStrike" cap="none" normalizeH="0" baseline="0" dirty="0">
                <a:ln>
                  <a:noFill/>
                </a:ln>
                <a:solidFill>
                  <a:schemeClr val="tx1"/>
                </a:solidFill>
                <a:effectLst/>
                <a:latin typeface="Arial" panose="020B0604020202020204" pitchFamily="34" charset="0"/>
              </a:rPr>
              <a:t>-Fi para enviar datos a </a:t>
            </a:r>
            <a:r>
              <a:rPr kumimoji="0" lang="es-CO" altLang="es-CO" sz="1800" b="0" i="0" u="none" strike="noStrike" cap="none" normalizeH="0" baseline="0" dirty="0" err="1">
                <a:ln>
                  <a:noFill/>
                </a:ln>
                <a:solidFill>
                  <a:schemeClr val="tx1"/>
                </a:solidFill>
                <a:effectLst/>
                <a:latin typeface="Arial" panose="020B0604020202020204" pitchFamily="34" charset="0"/>
              </a:rPr>
              <a:t>Ubidots</a:t>
            </a:r>
            <a:r>
              <a:rPr kumimoji="0" lang="es-CO" altLang="es-CO" sz="1800" b="0" i="0" u="none" strike="noStrike" cap="none" normalizeH="0" baseline="0" dirty="0">
                <a:ln>
                  <a:noFill/>
                </a:ln>
                <a:solidFill>
                  <a:schemeClr val="tx1"/>
                </a:solidFill>
                <a:effectLst/>
                <a:latin typeface="Arial" panose="020B0604020202020204" pitchFamily="34" charset="0"/>
              </a:rPr>
              <a:t> y controla los sensores y el LED.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DHT11</a:t>
            </a:r>
            <a:r>
              <a:rPr kumimoji="0" lang="es-CO" altLang="es-CO" sz="1800" b="0" i="0" u="none" strike="noStrike" cap="none" normalizeH="0" baseline="0" dirty="0">
                <a:ln>
                  <a:noFill/>
                </a:ln>
                <a:solidFill>
                  <a:schemeClr val="tx1"/>
                </a:solidFill>
                <a:effectLst/>
                <a:latin typeface="Arial" panose="020B0604020202020204" pitchFamily="34" charset="0"/>
              </a:rPr>
              <a:t>: Mide la temperatura ambiente.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Conexión</a:t>
            </a:r>
            <a:r>
              <a:rPr kumimoji="0" lang="es-CO" altLang="es-CO" sz="1800" b="0" i="0" u="none" strike="noStrike" cap="none" normalizeH="0" baseline="0" dirty="0">
                <a:ln>
                  <a:noFill/>
                </a:ln>
                <a:solidFill>
                  <a:schemeClr val="tx1"/>
                </a:solidFill>
                <a:effectLst/>
                <a:latin typeface="Arial" panose="020B0604020202020204" pitchFamily="34" charset="0"/>
              </a:rPr>
              <a:t>: Pin de datos al pin D4 en la D1 Mini (mapeado a GPIO2).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Sensor YL-69</a:t>
            </a:r>
            <a:r>
              <a:rPr kumimoji="0" lang="es-CO" altLang="es-CO" sz="1800" b="0" i="0" u="none" strike="noStrike" cap="none" normalizeH="0" baseline="0" dirty="0">
                <a:ln>
                  <a:noFill/>
                </a:ln>
                <a:solidFill>
                  <a:schemeClr val="tx1"/>
                </a:solidFill>
                <a:effectLst/>
                <a:latin typeface="Arial" panose="020B0604020202020204" pitchFamily="34" charset="0"/>
              </a:rPr>
              <a:t>: Mide la humedad del suelo a través de una salida analógica.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Conexión</a:t>
            </a:r>
            <a:r>
              <a:rPr kumimoji="0" lang="es-CO" altLang="es-CO" sz="1800" b="0" i="0" u="none" strike="noStrike" cap="none" normalizeH="0" baseline="0" dirty="0">
                <a:ln>
                  <a:noFill/>
                </a:ln>
                <a:solidFill>
                  <a:schemeClr val="tx1"/>
                </a:solidFill>
                <a:effectLst/>
                <a:latin typeface="Arial" panose="020B0604020202020204" pitchFamily="34" charset="0"/>
              </a:rPr>
              <a:t>: Pin A0 de la D1 Mini para leer la señal analógica de humedad.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LED (simula la bomba de riego)</a:t>
            </a:r>
            <a:r>
              <a:rPr kumimoji="0" lang="es-CO" altLang="es-CO" sz="1800" b="0" i="0" u="none" strike="noStrike" cap="none" normalizeH="0" baseline="0" dirty="0">
                <a:ln>
                  <a:noFill/>
                </a:ln>
                <a:solidFill>
                  <a:schemeClr val="tx1"/>
                </a:solidFill>
                <a:effectLst/>
                <a:latin typeface="Arial" panose="020B0604020202020204" pitchFamily="34" charset="0"/>
              </a:rPr>
              <a:t>: Indica cuando la humedad del suelo baja de un 30%.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Conexión</a:t>
            </a:r>
            <a:r>
              <a:rPr kumimoji="0" lang="es-CO" altLang="es-CO" sz="1800" b="0" i="0" u="none" strike="noStrike" cap="none" normalizeH="0" baseline="0" dirty="0">
                <a:ln>
                  <a:noFill/>
                </a:ln>
                <a:solidFill>
                  <a:schemeClr val="tx1"/>
                </a:solidFill>
                <a:effectLst/>
                <a:latin typeface="Arial" panose="020B0604020202020204" pitchFamily="34" charset="0"/>
              </a:rPr>
              <a:t>: </a:t>
            </a:r>
            <a:r>
              <a:rPr kumimoji="0" lang="es-CO" altLang="es-CO" sz="1800" b="0" i="0" u="none" strike="noStrike" cap="none" normalizeH="0" baseline="0" dirty="0" err="1">
                <a:ln>
                  <a:noFill/>
                </a:ln>
                <a:solidFill>
                  <a:schemeClr val="tx1"/>
                </a:solidFill>
                <a:effectLst/>
                <a:latin typeface="Arial" panose="020B0604020202020204" pitchFamily="34" charset="0"/>
              </a:rPr>
              <a:t>Anodo</a:t>
            </a:r>
            <a:r>
              <a:rPr kumimoji="0" lang="es-CO" altLang="es-CO" sz="1800" b="0" i="0" u="none" strike="noStrike" cap="none" normalizeH="0" baseline="0" dirty="0">
                <a:ln>
                  <a:noFill/>
                </a:ln>
                <a:solidFill>
                  <a:schemeClr val="tx1"/>
                </a:solidFill>
                <a:effectLst/>
                <a:latin typeface="Arial" panose="020B0604020202020204" pitchFamily="34" charset="0"/>
              </a:rPr>
              <a:t> al pin D5 (GPIO14) de la D1 Mini a través de una resistencia de 220 ohmios (para limitar la corriente y proteger el LED).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Pantalla LCD 1602 con módulo I2C</a:t>
            </a:r>
            <a:r>
              <a:rPr kumimoji="0" lang="es-CO" altLang="es-CO" sz="1800" b="0" i="0" u="none" strike="noStrike" cap="none" normalizeH="0" baseline="0" dirty="0">
                <a:ln>
                  <a:noFill/>
                </a:ln>
                <a:solidFill>
                  <a:schemeClr val="tx1"/>
                </a:solidFill>
                <a:effectLst/>
                <a:latin typeface="Arial" panose="020B0604020202020204" pitchFamily="34" charset="0"/>
              </a:rPr>
              <a:t>: Muestra los valores de temperatura y humedad del suelo.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Conexión</a:t>
            </a:r>
            <a:r>
              <a:rPr kumimoji="0" lang="es-CO" altLang="es-CO" sz="1800" b="0" i="0" u="none" strike="noStrike" cap="none" normalizeH="0" baseline="0" dirty="0">
                <a:ln>
                  <a:noFill/>
                </a:ln>
                <a:solidFill>
                  <a:schemeClr val="tx1"/>
                </a:solidFill>
                <a:effectLst/>
                <a:latin typeface="Arial" panose="020B0604020202020204" pitchFamily="34" charset="0"/>
              </a:rPr>
              <a:t>: SDA al pin D2 y SCL al pin D1 en la D1 Mini.</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8875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6D912628-90F3-45BF-A196-5295ABC80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9516" y="1061320"/>
            <a:ext cx="3094225" cy="5500844"/>
          </a:xfrm>
          <a:prstGeom prst="rect">
            <a:avLst/>
          </a:prstGeom>
        </p:spPr>
      </p:pic>
      <p:pic>
        <p:nvPicPr>
          <p:cNvPr id="13" name="Imagen 12">
            <a:extLst>
              <a:ext uri="{FF2B5EF4-FFF2-40B4-BE49-F238E27FC236}">
                <a16:creationId xmlns:a16="http://schemas.microsoft.com/office/drawing/2014/main" id="{D3AC018B-A961-4BD6-ADDA-775816131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8887" y="1061320"/>
            <a:ext cx="3094226" cy="5500846"/>
          </a:xfrm>
          <a:prstGeom prst="rect">
            <a:avLst/>
          </a:prstGeom>
        </p:spPr>
      </p:pic>
      <p:pic>
        <p:nvPicPr>
          <p:cNvPr id="15" name="Imagen 14">
            <a:extLst>
              <a:ext uri="{FF2B5EF4-FFF2-40B4-BE49-F238E27FC236}">
                <a16:creationId xmlns:a16="http://schemas.microsoft.com/office/drawing/2014/main" id="{F2C1AD85-790F-49AC-A406-C74667CA1D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5470" y="1061321"/>
            <a:ext cx="3094226" cy="5500846"/>
          </a:xfrm>
          <a:prstGeom prst="rect">
            <a:avLst/>
          </a:prstGeom>
        </p:spPr>
      </p:pic>
    </p:spTree>
    <p:extLst>
      <p:ext uri="{BB962C8B-B14F-4D97-AF65-F5344CB8AC3E}">
        <p14:creationId xmlns:p14="http://schemas.microsoft.com/office/powerpoint/2010/main" val="4110800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178A0563-875A-4C65-A388-688993F905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077" y="2017057"/>
            <a:ext cx="5308190" cy="3012142"/>
          </a:xfrm>
          <a:prstGeom prst="rect">
            <a:avLst/>
          </a:prstGeom>
        </p:spPr>
      </p:pic>
      <p:pic>
        <p:nvPicPr>
          <p:cNvPr id="12" name="Imagen 11">
            <a:extLst>
              <a:ext uri="{FF2B5EF4-FFF2-40B4-BE49-F238E27FC236}">
                <a16:creationId xmlns:a16="http://schemas.microsoft.com/office/drawing/2014/main" id="{BB0E3918-E3D7-48D7-868E-5DDA376ED0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4296" y="1111622"/>
            <a:ext cx="2995613" cy="5325534"/>
          </a:xfrm>
          <a:prstGeom prst="rect">
            <a:avLst/>
          </a:prstGeom>
        </p:spPr>
      </p:pic>
      <p:pic>
        <p:nvPicPr>
          <p:cNvPr id="14" name="Imagen 13">
            <a:extLst>
              <a:ext uri="{FF2B5EF4-FFF2-40B4-BE49-F238E27FC236}">
                <a16:creationId xmlns:a16="http://schemas.microsoft.com/office/drawing/2014/main" id="{E914A2C3-02C8-45F5-8BB7-2ACEF2D488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44975" y="1111623"/>
            <a:ext cx="2995613" cy="5325534"/>
          </a:xfrm>
          <a:prstGeom prst="rect">
            <a:avLst/>
          </a:prstGeom>
        </p:spPr>
      </p:pic>
    </p:spTree>
    <p:extLst>
      <p:ext uri="{BB962C8B-B14F-4D97-AF65-F5344CB8AC3E}">
        <p14:creationId xmlns:p14="http://schemas.microsoft.com/office/powerpoint/2010/main" val="1825795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3411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349898" y="2911880"/>
            <a:ext cx="5673012" cy="1995293"/>
          </a:xfrm>
        </p:spPr>
        <p:txBody>
          <a:bodyPr>
            <a:normAutofit/>
          </a:bodyPr>
          <a:lstStyle/>
          <a:p>
            <a:r>
              <a:rPr lang="en-US" b="1" dirty="0">
                <a:solidFill>
                  <a:schemeClr val="accent2">
                    <a:lumMod val="75000"/>
                  </a:schemeClr>
                </a:solidFill>
              </a:rPr>
              <a:t>Proyecto </a:t>
            </a:r>
            <a:r>
              <a:rPr lang="en-US" b="1" dirty="0" err="1">
                <a:solidFill>
                  <a:schemeClr val="accent2">
                    <a:lumMod val="75000"/>
                  </a:schemeClr>
                </a:solidFill>
              </a:rPr>
              <a:t>Integrador</a:t>
            </a:r>
            <a:br>
              <a:rPr lang="en-US" b="1" dirty="0">
                <a:solidFill>
                  <a:schemeClr val="accent2">
                    <a:lumMod val="75000"/>
                  </a:schemeClr>
                </a:solidFill>
              </a:rPr>
            </a:br>
            <a:r>
              <a:rPr lang="en-US" sz="1700" b="1" dirty="0"/>
              <a:t>Juan andres Gonzales Dean – Sebastian Andres Zabala Saenz  </a:t>
            </a:r>
          </a:p>
        </p:txBody>
      </p:sp>
      <p:sp>
        <p:nvSpPr>
          <p:cNvPr id="3" name="Subtítulo 2"/>
          <p:cNvSpPr>
            <a:spLocks noGrp="1"/>
          </p:cNvSpPr>
          <p:nvPr>
            <p:ph type="subTitle" idx="1"/>
          </p:nvPr>
        </p:nvSpPr>
        <p:spPr>
          <a:xfrm>
            <a:off x="349898" y="3909527"/>
            <a:ext cx="5819192" cy="2450813"/>
          </a:xfrm>
        </p:spPr>
        <p:txBody>
          <a:bodyPr>
            <a:normAutofit/>
          </a:bodyPr>
          <a:lstStyle/>
          <a:p>
            <a:endParaRPr lang="en-US" b="1" dirty="0"/>
          </a:p>
          <a:p>
            <a:pPr marL="342900" indent="-342900" algn="just">
              <a:buFont typeface="Arial" panose="020B0604020202020204" pitchFamily="34" charset="0"/>
              <a:buChar char="•"/>
            </a:pPr>
            <a:endParaRPr lang="en-US" dirty="0"/>
          </a:p>
        </p:txBody>
      </p:sp>
    </p:spTree>
    <p:extLst>
      <p:ext uri="{BB962C8B-B14F-4D97-AF65-F5344CB8AC3E}">
        <p14:creationId xmlns:p14="http://schemas.microsoft.com/office/powerpoint/2010/main" val="574354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1825625"/>
            <a:ext cx="8188937" cy="7197554"/>
          </a:xfrm>
        </p:spPr>
        <p:txBody>
          <a:bodyPr/>
          <a:lstStyle/>
          <a:p>
            <a:pPr marL="0" indent="0" algn="just">
              <a:lnSpc>
                <a:spcPct val="200000"/>
              </a:lnSpc>
              <a:buNone/>
            </a:pPr>
            <a:endParaRPr lang="en-US" sz="1200" dirty="0"/>
          </a:p>
          <a:p>
            <a:pPr algn="just"/>
            <a:endParaRPr lang="en-US" sz="1200" dirty="0"/>
          </a:p>
          <a:p>
            <a:pPr algn="just"/>
            <a:endParaRPr lang="en-US" sz="1200" dirty="0"/>
          </a:p>
        </p:txBody>
      </p:sp>
      <p:sp>
        <p:nvSpPr>
          <p:cNvPr id="5" name="Título 4">
            <a:extLst>
              <a:ext uri="{FF2B5EF4-FFF2-40B4-BE49-F238E27FC236}">
                <a16:creationId xmlns:a16="http://schemas.microsoft.com/office/drawing/2014/main" id="{BEE22EF1-39B8-439C-BFFB-9D660DA42DE9}"/>
              </a:ext>
            </a:extLst>
          </p:cNvPr>
          <p:cNvSpPr>
            <a:spLocks noGrp="1"/>
          </p:cNvSpPr>
          <p:nvPr>
            <p:ph type="title"/>
          </p:nvPr>
        </p:nvSpPr>
        <p:spPr>
          <a:xfrm>
            <a:off x="757517" y="562350"/>
            <a:ext cx="10515600" cy="1015440"/>
          </a:xfrm>
        </p:spPr>
        <p:txBody>
          <a:bodyPr/>
          <a:lstStyle/>
          <a:p>
            <a:r>
              <a:rPr lang="es-CO" dirty="0"/>
              <a:t>Descripción del Código</a:t>
            </a:r>
          </a:p>
        </p:txBody>
      </p:sp>
      <p:sp>
        <p:nvSpPr>
          <p:cNvPr id="9" name="Rectangle 2">
            <a:extLst>
              <a:ext uri="{FF2B5EF4-FFF2-40B4-BE49-F238E27FC236}">
                <a16:creationId xmlns:a16="http://schemas.microsoft.com/office/drawing/2014/main" id="{BB00CB77-EF6F-4164-85FA-731027D1239C}"/>
              </a:ext>
            </a:extLst>
          </p:cNvPr>
          <p:cNvSpPr>
            <a:spLocks noChangeArrowheads="1"/>
          </p:cNvSpPr>
          <p:nvPr/>
        </p:nvSpPr>
        <p:spPr bwMode="auto">
          <a:xfrm>
            <a:off x="757517" y="1382559"/>
            <a:ext cx="9054353" cy="4639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050" b="1" i="0" u="none" strike="noStrike" cap="none" normalizeH="0" baseline="0" dirty="0">
                <a:ln>
                  <a:noFill/>
                </a:ln>
                <a:solidFill>
                  <a:schemeClr val="tx1"/>
                </a:solidFill>
                <a:effectLst/>
                <a:latin typeface="Arial" panose="020B0604020202020204" pitchFamily="34" charset="0"/>
              </a:rPr>
              <a:t>Inclusión de Librerías</a:t>
            </a:r>
            <a:r>
              <a:rPr kumimoji="0" lang="es-CO" altLang="es-CO" sz="105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050" b="0" i="0" u="none" strike="noStrike" cap="none" normalizeH="0" baseline="0" dirty="0" err="1">
                <a:ln>
                  <a:noFill/>
                </a:ln>
                <a:solidFill>
                  <a:schemeClr val="tx1"/>
                </a:solidFill>
                <a:effectLst/>
                <a:latin typeface="Arial Unicode MS"/>
              </a:rPr>
              <a:t>DHT.h</a:t>
            </a:r>
            <a:r>
              <a:rPr kumimoji="0" lang="es-CO" altLang="es-CO" sz="1050" b="0" i="0" u="none" strike="noStrike" cap="none" normalizeH="0" baseline="0" dirty="0">
                <a:ln>
                  <a:noFill/>
                </a:ln>
                <a:solidFill>
                  <a:schemeClr val="tx1"/>
                </a:solidFill>
                <a:effectLst/>
              </a:rPr>
              <a:t> para la lectura de datos del sensor DHT11.</a:t>
            </a:r>
            <a:endParaRPr kumimoji="0" lang="es-CO" altLang="es-CO"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050" b="0" i="0" u="none" strike="noStrike" cap="none" normalizeH="0" baseline="0" dirty="0" err="1">
                <a:ln>
                  <a:noFill/>
                </a:ln>
                <a:solidFill>
                  <a:schemeClr val="tx1"/>
                </a:solidFill>
                <a:effectLst/>
                <a:latin typeface="Arial Unicode MS"/>
              </a:rPr>
              <a:t>Wire.h</a:t>
            </a:r>
            <a:r>
              <a:rPr kumimoji="0" lang="es-CO" altLang="es-CO" sz="1050" b="0" i="0" u="none" strike="noStrike" cap="none" normalizeH="0" baseline="0" dirty="0">
                <a:ln>
                  <a:noFill/>
                </a:ln>
                <a:solidFill>
                  <a:schemeClr val="tx1"/>
                </a:solidFill>
                <a:effectLst/>
              </a:rPr>
              <a:t> y </a:t>
            </a:r>
            <a:r>
              <a:rPr kumimoji="0" lang="es-CO" altLang="es-CO" sz="1050" b="0" i="0" u="none" strike="noStrike" cap="none" normalizeH="0" baseline="0" dirty="0">
                <a:ln>
                  <a:noFill/>
                </a:ln>
                <a:solidFill>
                  <a:schemeClr val="tx1"/>
                </a:solidFill>
                <a:effectLst/>
                <a:latin typeface="Arial Unicode MS"/>
              </a:rPr>
              <a:t>LiquidCrystal_I2C.h</a:t>
            </a:r>
            <a:r>
              <a:rPr kumimoji="0" lang="es-CO" altLang="es-CO" sz="1050" b="0" i="0" u="none" strike="noStrike" cap="none" normalizeH="0" baseline="0" dirty="0">
                <a:ln>
                  <a:noFill/>
                </a:ln>
                <a:solidFill>
                  <a:schemeClr val="tx1"/>
                </a:solidFill>
                <a:effectLst/>
              </a:rPr>
              <a:t> para controlar la pantalla LCD I2C.</a:t>
            </a:r>
            <a:endParaRPr kumimoji="0" lang="es-CO" altLang="es-CO"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050" b="0" i="0" u="none" strike="noStrike" cap="none" normalizeH="0" baseline="0" dirty="0" err="1">
                <a:ln>
                  <a:noFill/>
                </a:ln>
                <a:solidFill>
                  <a:schemeClr val="tx1"/>
                </a:solidFill>
                <a:effectLst/>
                <a:latin typeface="Arial Unicode MS"/>
              </a:rPr>
              <a:t>Ubidots.h</a:t>
            </a:r>
            <a:r>
              <a:rPr kumimoji="0" lang="es-CO" altLang="es-CO" sz="1050" b="0" i="0" u="none" strike="noStrike" cap="none" normalizeH="0" baseline="0" dirty="0">
                <a:ln>
                  <a:noFill/>
                </a:ln>
                <a:solidFill>
                  <a:schemeClr val="tx1"/>
                </a:solidFill>
                <a:effectLst/>
              </a:rPr>
              <a:t> para la conexión y envío de datos a la plataforma </a:t>
            </a:r>
            <a:r>
              <a:rPr kumimoji="0" lang="es-CO" altLang="es-CO" sz="1050" b="0" i="0" u="none" strike="noStrike" cap="none" normalizeH="0" baseline="0" dirty="0" err="1">
                <a:ln>
                  <a:noFill/>
                </a:ln>
                <a:solidFill>
                  <a:schemeClr val="tx1"/>
                </a:solidFill>
                <a:effectLst/>
              </a:rPr>
              <a:t>Ubidots</a:t>
            </a:r>
            <a:r>
              <a:rPr kumimoji="0" lang="es-CO" altLang="es-CO" sz="1050" b="0" i="0" u="none" strike="noStrike" cap="none" normalizeH="0" baseline="0" dirty="0">
                <a:ln>
                  <a:noFill/>
                </a:ln>
                <a:solidFill>
                  <a:schemeClr val="tx1"/>
                </a:solidFill>
                <a:effectLst/>
              </a:rPr>
              <a:t>.</a:t>
            </a:r>
            <a:endParaRPr kumimoji="0" lang="es-CO" altLang="es-CO"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050" b="1" i="0" u="none" strike="noStrike" cap="none" normalizeH="0" baseline="0" dirty="0">
                <a:ln>
                  <a:noFill/>
                </a:ln>
                <a:solidFill>
                  <a:schemeClr val="tx1"/>
                </a:solidFill>
                <a:effectLst/>
                <a:latin typeface="Arial" panose="020B0604020202020204" pitchFamily="34" charset="0"/>
              </a:rPr>
              <a:t>Definición de Constantes y Configuración</a:t>
            </a:r>
            <a:r>
              <a:rPr kumimoji="0" lang="es-CO" altLang="es-CO" sz="105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050" b="0" i="0" u="none" strike="noStrike" cap="none" normalizeH="0" baseline="0" dirty="0">
                <a:ln>
                  <a:noFill/>
                </a:ln>
                <a:solidFill>
                  <a:schemeClr val="tx1"/>
                </a:solidFill>
                <a:effectLst/>
                <a:latin typeface="Arial" panose="020B0604020202020204" pitchFamily="34" charset="0"/>
              </a:rPr>
              <a:t>Se configuran las credenciales </a:t>
            </a:r>
            <a:r>
              <a:rPr kumimoji="0" lang="es-CO" altLang="es-CO" sz="1050" b="0" i="0" u="none" strike="noStrike" cap="none" normalizeH="0" baseline="0" dirty="0" err="1">
                <a:ln>
                  <a:noFill/>
                </a:ln>
                <a:solidFill>
                  <a:schemeClr val="tx1"/>
                </a:solidFill>
                <a:effectLst/>
                <a:latin typeface="Arial" panose="020B0604020202020204" pitchFamily="34" charset="0"/>
              </a:rPr>
              <a:t>Wi</a:t>
            </a:r>
            <a:r>
              <a:rPr kumimoji="0" lang="es-CO" altLang="es-CO" sz="1050" b="0" i="0" u="none" strike="noStrike" cap="none" normalizeH="0" baseline="0" dirty="0">
                <a:ln>
                  <a:noFill/>
                </a:ln>
                <a:solidFill>
                  <a:schemeClr val="tx1"/>
                </a:solidFill>
                <a:effectLst/>
                <a:latin typeface="Arial" panose="020B0604020202020204" pitchFamily="34" charset="0"/>
              </a:rPr>
              <a:t>-Fi, el token de </a:t>
            </a:r>
            <a:r>
              <a:rPr kumimoji="0" lang="es-CO" altLang="es-CO" sz="1050" b="0" i="0" u="none" strike="noStrike" cap="none" normalizeH="0" baseline="0" dirty="0" err="1">
                <a:ln>
                  <a:noFill/>
                </a:ln>
                <a:solidFill>
                  <a:schemeClr val="tx1"/>
                </a:solidFill>
                <a:effectLst/>
                <a:latin typeface="Arial" panose="020B0604020202020204" pitchFamily="34" charset="0"/>
              </a:rPr>
              <a:t>Ubidots</a:t>
            </a:r>
            <a:r>
              <a:rPr kumimoji="0" lang="es-CO" altLang="es-CO" sz="1050" b="0" i="0" u="none" strike="noStrike" cap="none" normalizeH="0" baseline="0" dirty="0">
                <a:ln>
                  <a:noFill/>
                </a:ln>
                <a:solidFill>
                  <a:schemeClr val="tx1"/>
                </a:solidFill>
                <a:effectLst/>
                <a:latin typeface="Arial" panose="020B0604020202020204" pitchFamily="34" charset="0"/>
              </a:rPr>
              <a:t>, y los pines de conexión de los sensores y el LED.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050" b="0" i="0" u="none" strike="noStrike" cap="none" normalizeH="0" baseline="0" dirty="0">
                <a:ln>
                  <a:noFill/>
                </a:ln>
                <a:solidFill>
                  <a:schemeClr val="tx1"/>
                </a:solidFill>
                <a:effectLst/>
                <a:latin typeface="Arial" panose="020B0604020202020204" pitchFamily="34" charset="0"/>
              </a:rPr>
              <a:t>Se definen etiquetas para identificar las variables de temperatura y humedad en </a:t>
            </a:r>
            <a:r>
              <a:rPr kumimoji="0" lang="es-CO" altLang="es-CO" sz="1050" b="0" i="0" u="none" strike="noStrike" cap="none" normalizeH="0" baseline="0" dirty="0" err="1">
                <a:ln>
                  <a:noFill/>
                </a:ln>
                <a:solidFill>
                  <a:schemeClr val="tx1"/>
                </a:solidFill>
                <a:effectLst/>
                <a:latin typeface="Arial" panose="020B0604020202020204" pitchFamily="34" charset="0"/>
              </a:rPr>
              <a:t>Ubidots</a:t>
            </a:r>
            <a:r>
              <a:rPr kumimoji="0" lang="es-CO" altLang="es-CO" sz="105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050" b="1" i="0" u="none" strike="noStrike" cap="none" normalizeH="0" baseline="0" dirty="0">
                <a:ln>
                  <a:noFill/>
                </a:ln>
                <a:solidFill>
                  <a:schemeClr val="tx1"/>
                </a:solidFill>
                <a:effectLst/>
                <a:latin typeface="Arial" panose="020B0604020202020204" pitchFamily="34" charset="0"/>
              </a:rPr>
              <a:t>Función </a:t>
            </a:r>
            <a:r>
              <a:rPr kumimoji="0" lang="es-CO" altLang="es-CO" sz="1050" b="1" i="0" u="none" strike="noStrike" cap="none" normalizeH="0" baseline="0" dirty="0" err="1">
                <a:ln>
                  <a:noFill/>
                </a:ln>
                <a:solidFill>
                  <a:schemeClr val="tx1"/>
                </a:solidFill>
                <a:effectLst/>
                <a:latin typeface="Arial Unicode MS"/>
              </a:rPr>
              <a:t>setup</a:t>
            </a:r>
            <a:r>
              <a:rPr kumimoji="0" lang="es-CO" altLang="es-CO" sz="1050" b="1" i="0" u="none" strike="noStrike" cap="none" normalizeH="0" baseline="0" dirty="0">
                <a:ln>
                  <a:noFill/>
                </a:ln>
                <a:solidFill>
                  <a:schemeClr val="tx1"/>
                </a:solidFill>
                <a:effectLst/>
                <a:latin typeface="Arial Unicode MS"/>
              </a:rPr>
              <a:t>()</a:t>
            </a:r>
            <a:r>
              <a:rPr kumimoji="0" lang="es-CO" altLang="es-CO" sz="1050" b="0" i="0" u="none" strike="noStrike" cap="none" normalizeH="0" baseline="0" dirty="0">
                <a:ln>
                  <a:noFill/>
                </a:ln>
                <a:solidFill>
                  <a:schemeClr val="tx1"/>
                </a:solidFill>
                <a:effectLst/>
              </a:rPr>
              <a:t>:</a:t>
            </a:r>
            <a:endParaRPr kumimoji="0" lang="es-CO" altLang="es-CO"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050" b="0" i="0" u="none" strike="noStrike" cap="none" normalizeH="0" baseline="0" dirty="0">
                <a:ln>
                  <a:noFill/>
                </a:ln>
                <a:solidFill>
                  <a:schemeClr val="tx1"/>
                </a:solidFill>
                <a:effectLst/>
                <a:latin typeface="Arial" panose="020B0604020202020204" pitchFamily="34" charset="0"/>
              </a:rPr>
              <a:t>Inicializa el monitor serial, el sensor DHT11 y la conexión a </a:t>
            </a:r>
            <a:r>
              <a:rPr kumimoji="0" lang="es-CO" altLang="es-CO" sz="1050" b="0" i="0" u="none" strike="noStrike" cap="none" normalizeH="0" baseline="0" dirty="0" err="1">
                <a:ln>
                  <a:noFill/>
                </a:ln>
                <a:solidFill>
                  <a:schemeClr val="tx1"/>
                </a:solidFill>
                <a:effectLst/>
                <a:latin typeface="Arial" panose="020B0604020202020204" pitchFamily="34" charset="0"/>
              </a:rPr>
              <a:t>Ubidots</a:t>
            </a:r>
            <a:r>
              <a:rPr kumimoji="0" lang="es-CO" altLang="es-CO" sz="105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050" b="0" i="0" u="none" strike="noStrike" cap="none" normalizeH="0" baseline="0" dirty="0">
                <a:ln>
                  <a:noFill/>
                </a:ln>
                <a:solidFill>
                  <a:schemeClr val="tx1"/>
                </a:solidFill>
                <a:effectLst/>
                <a:latin typeface="Arial" panose="020B0604020202020204" pitchFamily="34" charset="0"/>
              </a:rPr>
              <a:t>Configura la pantalla LCD para mostrar un mensaje de inicio y establece el modo de funcionamiento del LED como salida (apagado inicialmente).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050" b="1" i="0" u="none" strike="noStrike" cap="none" normalizeH="0" baseline="0" dirty="0">
                <a:ln>
                  <a:noFill/>
                </a:ln>
                <a:solidFill>
                  <a:schemeClr val="tx1"/>
                </a:solidFill>
                <a:effectLst/>
                <a:latin typeface="Arial" panose="020B0604020202020204" pitchFamily="34" charset="0"/>
              </a:rPr>
              <a:t>Función </a:t>
            </a:r>
            <a:r>
              <a:rPr kumimoji="0" lang="es-CO" altLang="es-CO" sz="1050" b="1" i="0" u="none" strike="noStrike" cap="none" normalizeH="0" baseline="0" dirty="0" err="1">
                <a:ln>
                  <a:noFill/>
                </a:ln>
                <a:solidFill>
                  <a:schemeClr val="tx1"/>
                </a:solidFill>
                <a:effectLst/>
                <a:latin typeface="Arial Unicode MS"/>
              </a:rPr>
              <a:t>loop</a:t>
            </a:r>
            <a:r>
              <a:rPr kumimoji="0" lang="es-CO" altLang="es-CO" sz="1050" b="1" i="0" u="none" strike="noStrike" cap="none" normalizeH="0" baseline="0" dirty="0">
                <a:ln>
                  <a:noFill/>
                </a:ln>
                <a:solidFill>
                  <a:schemeClr val="tx1"/>
                </a:solidFill>
                <a:effectLst/>
                <a:latin typeface="Arial Unicode MS"/>
              </a:rPr>
              <a:t>()</a:t>
            </a:r>
            <a:r>
              <a:rPr kumimoji="0" lang="es-CO" altLang="es-CO" sz="1050" b="0" i="0" u="none" strike="noStrike" cap="none" normalizeH="0" baseline="0" dirty="0">
                <a:ln>
                  <a:noFill/>
                </a:ln>
                <a:solidFill>
                  <a:schemeClr val="tx1"/>
                </a:solidFill>
                <a:effectLst/>
              </a:rPr>
              <a:t>:</a:t>
            </a:r>
            <a:endParaRPr kumimoji="0" lang="es-CO" altLang="es-CO"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050" b="1" i="0" u="none" strike="noStrike" cap="none" normalizeH="0" baseline="0" dirty="0">
                <a:ln>
                  <a:noFill/>
                </a:ln>
                <a:solidFill>
                  <a:schemeClr val="tx1"/>
                </a:solidFill>
                <a:effectLst/>
                <a:latin typeface="Arial" panose="020B0604020202020204" pitchFamily="34" charset="0"/>
              </a:rPr>
              <a:t>Lectura de Sensores</a:t>
            </a:r>
            <a:r>
              <a:rPr kumimoji="0" lang="es-CO" altLang="es-CO" sz="105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O" altLang="es-CO" sz="1050" b="0" i="0" u="none" strike="noStrike" cap="none" normalizeH="0" baseline="0" dirty="0">
                <a:ln>
                  <a:noFill/>
                </a:ln>
                <a:solidFill>
                  <a:schemeClr val="tx1"/>
                </a:solidFill>
                <a:effectLst/>
                <a:latin typeface="Arial" panose="020B0604020202020204" pitchFamily="34" charset="0"/>
              </a:rPr>
              <a:t>Lee la temperatura ambiente usando el DHT11.</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O" altLang="es-CO" sz="1050" b="0" i="0" u="none" strike="noStrike" cap="none" normalizeH="0" baseline="0" dirty="0">
                <a:ln>
                  <a:noFill/>
                </a:ln>
                <a:solidFill>
                  <a:schemeClr val="tx1"/>
                </a:solidFill>
                <a:effectLst/>
                <a:latin typeface="Arial" panose="020B0604020202020204" pitchFamily="34" charset="0"/>
              </a:rPr>
              <a:t>Lee la señal analógica del sensor YL-69 y la convierte a un porcentaje para representar la humedad del suelo.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050" b="1" i="0" u="none" strike="noStrike" cap="none" normalizeH="0" baseline="0" dirty="0">
                <a:ln>
                  <a:noFill/>
                </a:ln>
                <a:solidFill>
                  <a:schemeClr val="tx1"/>
                </a:solidFill>
                <a:effectLst/>
                <a:latin typeface="Arial" panose="020B0604020202020204" pitchFamily="34" charset="0"/>
              </a:rPr>
              <a:t>Verificación y Monitoreo</a:t>
            </a:r>
            <a:r>
              <a:rPr kumimoji="0" lang="es-CO" altLang="es-CO" sz="105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O" altLang="es-CO" sz="1050" b="0" i="0" u="none" strike="noStrike" cap="none" normalizeH="0" baseline="0" dirty="0">
                <a:ln>
                  <a:noFill/>
                </a:ln>
                <a:solidFill>
                  <a:schemeClr val="tx1"/>
                </a:solidFill>
                <a:effectLst/>
                <a:latin typeface="Arial" panose="020B0604020202020204" pitchFamily="34" charset="0"/>
              </a:rPr>
              <a:t>Verifica que la lectura de temperatura no sea un valor </a:t>
            </a:r>
            <a:r>
              <a:rPr kumimoji="0" lang="es-CO" altLang="es-CO" sz="1050" b="0" i="0" u="none" strike="noStrike" cap="none" normalizeH="0" baseline="0" dirty="0" err="1">
                <a:ln>
                  <a:noFill/>
                </a:ln>
                <a:solidFill>
                  <a:schemeClr val="tx1"/>
                </a:solidFill>
                <a:effectLst/>
                <a:latin typeface="Arial Unicode MS"/>
              </a:rPr>
              <a:t>NaN</a:t>
            </a:r>
            <a:r>
              <a:rPr kumimoji="0" lang="es-CO" altLang="es-CO" sz="1050" b="0" i="0" u="none" strike="noStrike" cap="none" normalizeH="0" baseline="0" dirty="0">
                <a:ln>
                  <a:noFill/>
                </a:ln>
                <a:solidFill>
                  <a:schemeClr val="tx1"/>
                </a:solidFill>
                <a:effectLst/>
              </a:rPr>
              <a:t>. Si se obtiene un error, se muestra un mensaje de error en el monitor serial y en la pantalla LCD.</a:t>
            </a:r>
            <a:endParaRPr kumimoji="0" lang="es-CO" altLang="es-CO" sz="105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O" altLang="es-CO" sz="1050" b="0" i="0" u="none" strike="noStrike" cap="none" normalizeH="0" baseline="0" dirty="0">
                <a:ln>
                  <a:noFill/>
                </a:ln>
                <a:solidFill>
                  <a:schemeClr val="tx1"/>
                </a:solidFill>
                <a:effectLst/>
                <a:latin typeface="Arial" panose="020B0604020202020204" pitchFamily="34" charset="0"/>
              </a:rPr>
              <a:t>Muestra los valores de temperatura y humedad en el monitor serial.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050" b="1" i="0" u="none" strike="noStrike" cap="none" normalizeH="0" baseline="0" dirty="0">
                <a:ln>
                  <a:noFill/>
                </a:ln>
                <a:solidFill>
                  <a:schemeClr val="tx1"/>
                </a:solidFill>
                <a:effectLst/>
                <a:latin typeface="Arial" panose="020B0604020202020204" pitchFamily="34" charset="0"/>
              </a:rPr>
              <a:t>Envío de Datos a </a:t>
            </a:r>
            <a:r>
              <a:rPr kumimoji="0" lang="es-CO" altLang="es-CO" sz="1050" b="1" i="0" u="none" strike="noStrike" cap="none" normalizeH="0" baseline="0" dirty="0" err="1">
                <a:ln>
                  <a:noFill/>
                </a:ln>
                <a:solidFill>
                  <a:schemeClr val="tx1"/>
                </a:solidFill>
                <a:effectLst/>
                <a:latin typeface="Arial" panose="020B0604020202020204" pitchFamily="34" charset="0"/>
              </a:rPr>
              <a:t>Ubidots</a:t>
            </a:r>
            <a:r>
              <a:rPr kumimoji="0" lang="es-CO" altLang="es-CO" sz="105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O" altLang="es-CO" sz="1050" b="0" i="0" u="none" strike="noStrike" cap="none" normalizeH="0" baseline="0" dirty="0">
                <a:ln>
                  <a:noFill/>
                </a:ln>
                <a:solidFill>
                  <a:schemeClr val="tx1"/>
                </a:solidFill>
                <a:effectLst/>
                <a:latin typeface="Arial" panose="020B0604020202020204" pitchFamily="34" charset="0"/>
              </a:rPr>
              <a:t>Envía la temperatura y la humedad del suelo (representada con la etiqueta de humedad del DHT11) a la plataforma </a:t>
            </a:r>
            <a:r>
              <a:rPr kumimoji="0" lang="es-CO" altLang="es-CO" sz="1050" b="0" i="0" u="none" strike="noStrike" cap="none" normalizeH="0" baseline="0" dirty="0" err="1">
                <a:ln>
                  <a:noFill/>
                </a:ln>
                <a:solidFill>
                  <a:schemeClr val="tx1"/>
                </a:solidFill>
                <a:effectLst/>
                <a:latin typeface="Arial" panose="020B0604020202020204" pitchFamily="34" charset="0"/>
              </a:rPr>
              <a:t>Ubidots</a:t>
            </a:r>
            <a:r>
              <a:rPr kumimoji="0" lang="es-CO" altLang="es-CO" sz="105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O" altLang="es-CO" sz="1050" b="0" i="0" u="none" strike="noStrike" cap="none" normalizeH="0" baseline="0" dirty="0">
                <a:ln>
                  <a:noFill/>
                </a:ln>
                <a:solidFill>
                  <a:schemeClr val="tx1"/>
                </a:solidFill>
                <a:effectLst/>
                <a:latin typeface="Arial" panose="020B0604020202020204" pitchFamily="34" charset="0"/>
              </a:rPr>
              <a:t>Muestra en el monitor serial si los datos se enviaron correctamente o hubo un error.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050" b="1" i="0" u="none" strike="noStrike" cap="none" normalizeH="0" baseline="0" dirty="0">
                <a:ln>
                  <a:noFill/>
                </a:ln>
                <a:solidFill>
                  <a:schemeClr val="tx1"/>
                </a:solidFill>
                <a:effectLst/>
                <a:latin typeface="Arial" panose="020B0604020202020204" pitchFamily="34" charset="0"/>
              </a:rPr>
              <a:t>Visualización en Pantalla LCD</a:t>
            </a:r>
            <a:r>
              <a:rPr kumimoji="0" lang="es-CO" altLang="es-CO" sz="105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O" altLang="es-CO" sz="1050" b="0" i="0" u="none" strike="noStrike" cap="none" normalizeH="0" baseline="0" dirty="0">
                <a:ln>
                  <a:noFill/>
                </a:ln>
                <a:solidFill>
                  <a:schemeClr val="tx1"/>
                </a:solidFill>
                <a:effectLst/>
                <a:latin typeface="Arial" panose="020B0604020202020204" pitchFamily="34" charset="0"/>
              </a:rPr>
              <a:t>Limpia la pantalla LCD y actualiza los valores de temperatura y humedad.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050" b="1" i="0" u="none" strike="noStrike" cap="none" normalizeH="0" baseline="0" dirty="0">
                <a:ln>
                  <a:noFill/>
                </a:ln>
                <a:solidFill>
                  <a:schemeClr val="tx1"/>
                </a:solidFill>
                <a:effectLst/>
                <a:latin typeface="Arial" panose="020B0604020202020204" pitchFamily="34" charset="0"/>
              </a:rPr>
              <a:t>Control del LED Indicador de Riego</a:t>
            </a:r>
            <a:r>
              <a:rPr kumimoji="0" lang="es-CO" altLang="es-CO" sz="105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O" altLang="es-CO" sz="1050" b="0" i="0" u="none" strike="noStrike" cap="none" normalizeH="0" baseline="0" dirty="0">
                <a:ln>
                  <a:noFill/>
                </a:ln>
                <a:solidFill>
                  <a:schemeClr val="tx1"/>
                </a:solidFill>
                <a:effectLst/>
                <a:latin typeface="Arial" panose="020B0604020202020204" pitchFamily="34" charset="0"/>
              </a:rPr>
              <a:t>Activa el LED cuando la humedad del suelo es inferior al 30%, simulando el funcionamiento de una bomba de riego que se encendería para humedecer el suelo.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O" altLang="es-CO" sz="1050" b="0" i="0" u="none" strike="noStrike" cap="none" normalizeH="0" baseline="0" dirty="0">
                <a:ln>
                  <a:noFill/>
                </a:ln>
                <a:solidFill>
                  <a:schemeClr val="tx1"/>
                </a:solidFill>
                <a:effectLst/>
                <a:latin typeface="Arial" panose="020B0604020202020204" pitchFamily="34" charset="0"/>
              </a:rPr>
              <a:t>Si la humedad es igual o superior al 30%, el LED se apaga.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9704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5A75AEB-18EE-52E5-5F23-8AC354B886EF}"/>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037A3BF-F4A4-1293-BF48-4D01089C2FB9}"/>
              </a:ext>
            </a:extLst>
          </p:cNvPr>
          <p:cNvSpPr>
            <a:spLocks noGrp="1"/>
          </p:cNvSpPr>
          <p:nvPr>
            <p:ph idx="1"/>
          </p:nvPr>
        </p:nvSpPr>
        <p:spPr>
          <a:xfrm>
            <a:off x="838200" y="1825625"/>
            <a:ext cx="8188937" cy="2271922"/>
          </a:xfrm>
        </p:spPr>
        <p:txBody>
          <a:bodyPr/>
          <a:lstStyle/>
          <a:p>
            <a:pPr marL="0" indent="0" algn="just">
              <a:lnSpc>
                <a:spcPct val="200000"/>
              </a:lnSpc>
              <a:buNone/>
            </a:pPr>
            <a:endParaRPr lang="en-US" sz="1200" dirty="0"/>
          </a:p>
          <a:p>
            <a:pPr algn="just"/>
            <a:endParaRPr lang="en-US" sz="1200" dirty="0"/>
          </a:p>
          <a:p>
            <a:pPr algn="just"/>
            <a:r>
              <a:rPr lang="en-US" sz="1200" dirty="0">
                <a:hlinkClick r:id="rId3"/>
              </a:rPr>
              <a:t>https://revistaespacios.com/a18v39n37/a18v39n37p27.pdf</a:t>
            </a:r>
            <a:endParaRPr lang="en-US" sz="1200" dirty="0"/>
          </a:p>
          <a:p>
            <a:pPr algn="just"/>
            <a:r>
              <a:rPr lang="en-US" sz="1200" dirty="0">
                <a:hlinkClick r:id="rId4"/>
              </a:rPr>
              <a:t>https://revistas.sena.edu.co/index.php/sennova/article/view/5365/5447</a:t>
            </a:r>
            <a:endParaRPr lang="en-US" sz="1200" dirty="0"/>
          </a:p>
          <a:p>
            <a:pPr algn="just"/>
            <a:r>
              <a:rPr lang="en-US" sz="1200" dirty="0">
                <a:hlinkClick r:id="rId5"/>
              </a:rPr>
              <a:t>https://repository.universidadean.edu.co/server/api/core/bitstreams/d2012751-810b-4dc7-8ff0-5ae707f2fd59/content</a:t>
            </a:r>
            <a:endParaRPr lang="en-US" sz="1200" dirty="0"/>
          </a:p>
          <a:p>
            <a:pPr algn="just"/>
            <a:r>
              <a:rPr lang="en-US" sz="1200" dirty="0">
                <a:hlinkClick r:id="rId6"/>
              </a:rPr>
              <a:t>https://help.ubidots.com/en/articles/513312-connect-a-nodemcu-esp8266-to-ubidots-over-http</a:t>
            </a:r>
            <a:endParaRPr lang="en-US" sz="1200" dirty="0"/>
          </a:p>
          <a:p>
            <a:pPr algn="just"/>
            <a:endParaRPr lang="en-US" sz="1200" dirty="0"/>
          </a:p>
        </p:txBody>
      </p:sp>
      <p:sp>
        <p:nvSpPr>
          <p:cNvPr id="5" name="Título 4">
            <a:extLst>
              <a:ext uri="{FF2B5EF4-FFF2-40B4-BE49-F238E27FC236}">
                <a16:creationId xmlns:a16="http://schemas.microsoft.com/office/drawing/2014/main" id="{23BA00C6-81D3-94E5-23B8-C8B1E080AFDA}"/>
              </a:ext>
            </a:extLst>
          </p:cNvPr>
          <p:cNvSpPr>
            <a:spLocks noGrp="1"/>
          </p:cNvSpPr>
          <p:nvPr>
            <p:ph type="title"/>
          </p:nvPr>
        </p:nvSpPr>
        <p:spPr>
          <a:xfrm>
            <a:off x="757517" y="562350"/>
            <a:ext cx="10515600" cy="1015440"/>
          </a:xfrm>
        </p:spPr>
        <p:txBody>
          <a:bodyPr/>
          <a:lstStyle/>
          <a:p>
            <a:r>
              <a:rPr lang="es-CO" dirty="0"/>
              <a:t>Referencias</a:t>
            </a:r>
          </a:p>
        </p:txBody>
      </p:sp>
    </p:spTree>
    <p:extLst>
      <p:ext uri="{BB962C8B-B14F-4D97-AF65-F5344CB8AC3E}">
        <p14:creationId xmlns:p14="http://schemas.microsoft.com/office/powerpoint/2010/main" val="1159826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328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a:solidFill>
                  <a:schemeClr val="accent2">
                    <a:lumMod val="75000"/>
                  </a:schemeClr>
                </a:solidFill>
              </a:rPr>
              <a:t>Descripción del problema</a:t>
            </a:r>
          </a:p>
        </p:txBody>
      </p:sp>
      <p:sp>
        <p:nvSpPr>
          <p:cNvPr id="3" name="Marcador de contenido 2"/>
          <p:cNvSpPr>
            <a:spLocks noGrp="1"/>
          </p:cNvSpPr>
          <p:nvPr>
            <p:ph idx="1"/>
          </p:nvPr>
        </p:nvSpPr>
        <p:spPr/>
        <p:txBody>
          <a:bodyPr>
            <a:normAutofit/>
          </a:bodyPr>
          <a:lstStyle/>
          <a:p>
            <a:pPr algn="just"/>
            <a:r>
              <a:rPr lang="es-ES" dirty="0"/>
              <a:t>La huerta urbana </a:t>
            </a:r>
            <a:r>
              <a:rPr lang="es-ES" dirty="0" err="1"/>
              <a:t>Matoruco</a:t>
            </a:r>
            <a:r>
              <a:rPr lang="es-ES" dirty="0"/>
              <a:t>, ubicada en el Colegio Los Garzones, enfrenta un problema crítico de gestión de agua. Actualmente, el riego se realiza manualmente, lo cual es intensivo en mano de obra y carece de precisión en cuanto a la cantidad y frecuencia de riego. Este sistema rudimentario resulta en un riesgo de desperdicio de agua, especialmente problemático durante épocas de sequía o en periodos de alta demanda hídrica, donde la disponibilidad de agua es limitada. La falta de control automatizado también implica riesgos de riego excesivo, que puede saturar el suelo, afectar el crecimiento saludable de los cultivos, y aumentar innecesariamente los costos operativos.</a:t>
            </a:r>
            <a:endParaRPr lang="en-US" dirty="0"/>
          </a:p>
        </p:txBody>
      </p:sp>
    </p:spTree>
    <p:extLst>
      <p:ext uri="{BB962C8B-B14F-4D97-AF65-F5344CB8AC3E}">
        <p14:creationId xmlns:p14="http://schemas.microsoft.com/office/powerpoint/2010/main" val="3430034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603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err="1">
                <a:solidFill>
                  <a:schemeClr val="accent2">
                    <a:lumMod val="75000"/>
                  </a:schemeClr>
                </a:solidFill>
              </a:rPr>
              <a:t>Árbol</a:t>
            </a:r>
            <a:r>
              <a:rPr lang="en-US" b="1" dirty="0">
                <a:solidFill>
                  <a:schemeClr val="accent2">
                    <a:lumMod val="75000"/>
                  </a:schemeClr>
                </a:solidFill>
              </a:rPr>
              <a:t> de </a:t>
            </a:r>
            <a:r>
              <a:rPr lang="en-US" b="1" dirty="0" err="1">
                <a:solidFill>
                  <a:schemeClr val="accent2">
                    <a:lumMod val="75000"/>
                  </a:schemeClr>
                </a:solidFill>
              </a:rPr>
              <a:t>problemas</a:t>
            </a:r>
            <a:endParaRPr lang="en-US" b="1" dirty="0">
              <a:solidFill>
                <a:schemeClr val="accent2">
                  <a:lumMod val="75000"/>
                </a:schemeClr>
              </a:solidFill>
            </a:endParaRPr>
          </a:p>
        </p:txBody>
      </p:sp>
      <p:pic>
        <p:nvPicPr>
          <p:cNvPr id="23" name="Imagen 22">
            <a:extLst>
              <a:ext uri="{FF2B5EF4-FFF2-40B4-BE49-F238E27FC236}">
                <a16:creationId xmlns:a16="http://schemas.microsoft.com/office/drawing/2014/main" id="{D46B7EE2-551A-2BDB-A651-B7C16695666F}"/>
              </a:ext>
            </a:extLst>
          </p:cNvPr>
          <p:cNvPicPr>
            <a:picLocks noChangeAspect="1"/>
          </p:cNvPicPr>
          <p:nvPr/>
        </p:nvPicPr>
        <p:blipFill>
          <a:blip r:embed="rId3"/>
          <a:stretch>
            <a:fillRect/>
          </a:stretch>
        </p:blipFill>
        <p:spPr>
          <a:xfrm>
            <a:off x="1296804" y="1458000"/>
            <a:ext cx="9598392" cy="5400000"/>
          </a:xfrm>
          <a:prstGeom prst="rect">
            <a:avLst/>
          </a:prstGeom>
        </p:spPr>
      </p:pic>
    </p:spTree>
    <p:extLst>
      <p:ext uri="{BB962C8B-B14F-4D97-AF65-F5344CB8AC3E}">
        <p14:creationId xmlns:p14="http://schemas.microsoft.com/office/powerpoint/2010/main" val="876648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362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a:solidFill>
                  <a:schemeClr val="accent2">
                    <a:lumMod val="75000"/>
                  </a:schemeClr>
                </a:solidFill>
              </a:rPr>
              <a:t>Descripción de la </a:t>
            </a:r>
            <a:r>
              <a:rPr lang="en-US" b="1" dirty="0" err="1">
                <a:solidFill>
                  <a:schemeClr val="accent2">
                    <a:lumMod val="75000"/>
                  </a:schemeClr>
                </a:solidFill>
              </a:rPr>
              <a:t>solución</a:t>
            </a:r>
            <a:r>
              <a:rPr lang="en-US" b="1" dirty="0">
                <a:solidFill>
                  <a:schemeClr val="accent2">
                    <a:lumMod val="75000"/>
                  </a:schemeClr>
                </a:solidFill>
              </a:rPr>
              <a:t> </a:t>
            </a:r>
            <a:r>
              <a:rPr lang="en-US" b="1" dirty="0" err="1">
                <a:solidFill>
                  <a:schemeClr val="accent2">
                    <a:lumMod val="75000"/>
                  </a:schemeClr>
                </a:solidFill>
              </a:rPr>
              <a:t>propuestas</a:t>
            </a:r>
            <a:endParaRPr lang="en-US" b="1" dirty="0">
              <a:solidFill>
                <a:schemeClr val="accent2">
                  <a:lumMod val="75000"/>
                </a:schemeClr>
              </a:solidFill>
            </a:endParaRPr>
          </a:p>
        </p:txBody>
      </p:sp>
      <p:sp>
        <p:nvSpPr>
          <p:cNvPr id="3" name="Marcador de contenido 2"/>
          <p:cNvSpPr>
            <a:spLocks noGrp="1"/>
          </p:cNvSpPr>
          <p:nvPr>
            <p:ph idx="1"/>
          </p:nvPr>
        </p:nvSpPr>
        <p:spPr/>
        <p:txBody>
          <a:bodyPr>
            <a:normAutofit/>
          </a:bodyPr>
          <a:lstStyle/>
          <a:p>
            <a:r>
              <a:rPr lang="es-ES" dirty="0"/>
              <a:t>Este proyecto busca optimizar el uso del agua en la huerta mediante un sistema de riego automático que utiliza Arduino y un módulo ESP para comunicación en red. Monitorea en tiempo real la temperatura y humedad del suelo y, con estos datos, ajusta la cantidad de agua necesaria, evitando el desperdicio y asegurando el riego adecuado.</a:t>
            </a:r>
          </a:p>
          <a:p>
            <a:r>
              <a:rPr lang="es-ES" dirty="0"/>
              <a:t>El sistema se conecta a la nube, permitiendo a los usuarios monitorear el riego desde cualquier dispositivo. Además de reducir el consumo de agua, es una herramienta educativa para estudiantes de Ingeniería Electrónica, y es replicable en otras huertas, promoviendo la sostenibilidad.</a:t>
            </a:r>
          </a:p>
        </p:txBody>
      </p:sp>
    </p:spTree>
    <p:extLst>
      <p:ext uri="{BB962C8B-B14F-4D97-AF65-F5344CB8AC3E}">
        <p14:creationId xmlns:p14="http://schemas.microsoft.com/office/powerpoint/2010/main" val="1489724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a:solidFill>
                  <a:schemeClr val="accent2">
                    <a:lumMod val="75000"/>
                  </a:schemeClr>
                </a:solidFill>
              </a:rPr>
              <a:t>Descripción de la </a:t>
            </a:r>
            <a:r>
              <a:rPr lang="en-US" b="1" dirty="0" err="1">
                <a:solidFill>
                  <a:schemeClr val="accent2">
                    <a:lumMod val="75000"/>
                  </a:schemeClr>
                </a:solidFill>
              </a:rPr>
              <a:t>solución</a:t>
            </a:r>
            <a:r>
              <a:rPr lang="en-US" b="1" dirty="0">
                <a:solidFill>
                  <a:schemeClr val="accent2">
                    <a:lumMod val="75000"/>
                  </a:schemeClr>
                </a:solidFill>
              </a:rPr>
              <a:t> </a:t>
            </a:r>
            <a:r>
              <a:rPr lang="en-US" b="1" dirty="0" err="1">
                <a:solidFill>
                  <a:schemeClr val="accent2">
                    <a:lumMod val="75000"/>
                  </a:schemeClr>
                </a:solidFill>
              </a:rPr>
              <a:t>propuestas</a:t>
            </a:r>
            <a:endParaRPr lang="en-US" b="1" dirty="0">
              <a:solidFill>
                <a:schemeClr val="accent2">
                  <a:lumMod val="75000"/>
                </a:schemeClr>
              </a:solidFill>
            </a:endParaRPr>
          </a:p>
        </p:txBody>
      </p:sp>
      <p:sp>
        <p:nvSpPr>
          <p:cNvPr id="3" name="Marcador de contenido 2"/>
          <p:cNvSpPr>
            <a:spLocks noGrp="1"/>
          </p:cNvSpPr>
          <p:nvPr>
            <p:ph idx="1"/>
          </p:nvPr>
        </p:nvSpPr>
        <p:spPr>
          <a:xfrm>
            <a:off x="1233281" y="2064165"/>
            <a:ext cx="2978426" cy="4230618"/>
          </a:xfrm>
        </p:spPr>
        <p:txBody>
          <a:bodyPr>
            <a:normAutofit/>
          </a:bodyPr>
          <a:lstStyle/>
          <a:p>
            <a:pPr marL="0" indent="0" algn="just">
              <a:buNone/>
            </a:pPr>
            <a:r>
              <a:rPr lang="en-US" dirty="0"/>
              <a:t>Investigación</a:t>
            </a:r>
          </a:p>
          <a:p>
            <a:pPr marL="0" indent="0" algn="just">
              <a:buNone/>
            </a:pPr>
            <a:r>
              <a:rPr lang="en-US" dirty="0"/>
              <a:t>Logistica eficiente</a:t>
            </a:r>
          </a:p>
          <a:p>
            <a:pPr marL="0" indent="0" algn="just">
              <a:buNone/>
            </a:pPr>
            <a:r>
              <a:rPr lang="en-US" dirty="0"/>
              <a:t>Mayor impacto</a:t>
            </a:r>
          </a:p>
          <a:p>
            <a:pPr marL="0" indent="0" algn="just">
              <a:buNone/>
            </a:pPr>
            <a:r>
              <a:rPr lang="en-US" dirty="0"/>
              <a:t>Salud</a:t>
            </a:r>
          </a:p>
          <a:p>
            <a:pPr marL="0" indent="0" algn="just">
              <a:buNone/>
            </a:pPr>
            <a:r>
              <a:rPr lang="en-US" dirty="0"/>
              <a:t>Social</a:t>
            </a:r>
          </a:p>
          <a:p>
            <a:pPr marL="0" indent="0" algn="just">
              <a:buNone/>
            </a:pPr>
            <a:endParaRPr lang="en-US" dirty="0"/>
          </a:p>
        </p:txBody>
      </p:sp>
      <p:sp>
        <p:nvSpPr>
          <p:cNvPr id="4" name="Marcador de contenido 2">
            <a:extLst>
              <a:ext uri="{FF2B5EF4-FFF2-40B4-BE49-F238E27FC236}">
                <a16:creationId xmlns:a16="http://schemas.microsoft.com/office/drawing/2014/main" id="{F8A52A5C-57BE-4BA1-B3DF-582540AE1448}"/>
              </a:ext>
            </a:extLst>
          </p:cNvPr>
          <p:cNvSpPr txBox="1">
            <a:spLocks/>
          </p:cNvSpPr>
          <p:nvPr/>
        </p:nvSpPr>
        <p:spPr>
          <a:xfrm>
            <a:off x="4606787" y="1690688"/>
            <a:ext cx="2978426" cy="4230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US" dirty="0"/>
          </a:p>
        </p:txBody>
      </p:sp>
      <p:sp>
        <p:nvSpPr>
          <p:cNvPr id="5" name="Marcador de contenido 2">
            <a:extLst>
              <a:ext uri="{FF2B5EF4-FFF2-40B4-BE49-F238E27FC236}">
                <a16:creationId xmlns:a16="http://schemas.microsoft.com/office/drawing/2014/main" id="{7696BAD1-5F95-42C4-BC15-FC04CD185CCB}"/>
              </a:ext>
            </a:extLst>
          </p:cNvPr>
          <p:cNvSpPr txBox="1">
            <a:spLocks/>
          </p:cNvSpPr>
          <p:nvPr/>
        </p:nvSpPr>
        <p:spPr>
          <a:xfrm>
            <a:off x="5922893" y="2064165"/>
            <a:ext cx="2978426" cy="4230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t>Sanitario</a:t>
            </a:r>
          </a:p>
          <a:p>
            <a:pPr marL="0" indent="0" algn="just">
              <a:buNone/>
            </a:pPr>
            <a:r>
              <a:rPr lang="en-US" dirty="0"/>
              <a:t>Academico</a:t>
            </a:r>
          </a:p>
          <a:p>
            <a:pPr marL="0" indent="0" algn="just">
              <a:buNone/>
            </a:pPr>
            <a:r>
              <a:rPr lang="en-US" dirty="0"/>
              <a:t>Estudiantil</a:t>
            </a:r>
          </a:p>
          <a:p>
            <a:pPr marL="0" indent="0" algn="just">
              <a:buNone/>
            </a:pPr>
            <a:r>
              <a:rPr lang="en-US" dirty="0"/>
              <a:t>Administrativo</a:t>
            </a:r>
          </a:p>
          <a:p>
            <a:pPr marL="0" indent="0" algn="just">
              <a:buFont typeface="Arial" panose="020B0604020202020204" pitchFamily="34" charset="0"/>
              <a:buNone/>
            </a:pPr>
            <a:endParaRPr lang="en-US" dirty="0"/>
          </a:p>
        </p:txBody>
      </p:sp>
    </p:spTree>
    <p:extLst>
      <p:ext uri="{BB962C8B-B14F-4D97-AF65-F5344CB8AC3E}">
        <p14:creationId xmlns:p14="http://schemas.microsoft.com/office/powerpoint/2010/main" val="2422838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02154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9264B77467B7DB47BFAC3420841B7DEA" ma:contentTypeVersion="4" ma:contentTypeDescription="Crear nuevo documento." ma:contentTypeScope="" ma:versionID="e266c49321b2fed4e8842f8b1fb0cda4">
  <xsd:schema xmlns:xsd="http://www.w3.org/2001/XMLSchema" xmlns:xs="http://www.w3.org/2001/XMLSchema" xmlns:p="http://schemas.microsoft.com/office/2006/metadata/properties" xmlns:ns2="afb3ca26-d249-4ae3-8351-eb37cc14c99e" targetNamespace="http://schemas.microsoft.com/office/2006/metadata/properties" ma:root="true" ma:fieldsID="0d684f76c87a2ceff23b2102882f4a6e" ns2:_="">
    <xsd:import namespace="afb3ca26-d249-4ae3-8351-eb37cc14c99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b3ca26-d249-4ae3-8351-eb37cc14c9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1FD55A-1629-4F5E-9E9C-07B69E32EDE8}">
  <ds:schemaRefs>
    <ds:schemaRef ds:uri="http://schemas.microsoft.com/sharepoint/v3/contenttype/forms"/>
  </ds:schemaRefs>
</ds:datastoreItem>
</file>

<file path=customXml/itemProps2.xml><?xml version="1.0" encoding="utf-8"?>
<ds:datastoreItem xmlns:ds="http://schemas.openxmlformats.org/officeDocument/2006/customXml" ds:itemID="{FE94C5AD-EB32-4AFA-A2A7-672B0570090E}">
  <ds:schemaRefs>
    <ds:schemaRef ds:uri="afb3ca26-d249-4ae3-8351-eb37cc14c99e"/>
    <ds:schemaRef ds:uri="http://purl.org/dc/terms/"/>
    <ds:schemaRef ds:uri="http://purl.org/dc/elements/1.1/"/>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http://purl.org/dc/dcmitype/"/>
    <ds:schemaRef ds:uri="http://schemas.microsoft.com/office/2006/metadata/properties"/>
  </ds:schemaRefs>
</ds:datastoreItem>
</file>

<file path=customXml/itemProps3.xml><?xml version="1.0" encoding="utf-8"?>
<ds:datastoreItem xmlns:ds="http://schemas.openxmlformats.org/officeDocument/2006/customXml" ds:itemID="{28005D4C-AC89-48E2-8F40-9193BAC2F8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b3ca26-d249-4ae3-8351-eb37cc14c9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618bab0f-20a4-4de3-a10c-e20cee96bb35}" enabled="0" method="" siteId="{618bab0f-20a4-4de3-a10c-e20cee96bb35}" removed="1"/>
</clbl:labelList>
</file>

<file path=docProps/app.xml><?xml version="1.0" encoding="utf-8"?>
<Properties xmlns="http://schemas.openxmlformats.org/officeDocument/2006/extended-properties" xmlns:vt="http://schemas.openxmlformats.org/officeDocument/2006/docPropsVTypes">
  <TotalTime>494</TotalTime>
  <Words>940</Words>
  <Application>Microsoft Office PowerPoint</Application>
  <PresentationFormat>Panorámica</PresentationFormat>
  <Paragraphs>67</Paragraphs>
  <Slides>22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Arial</vt:lpstr>
      <vt:lpstr>Arial Unicode MS</vt:lpstr>
      <vt:lpstr>Calibri</vt:lpstr>
      <vt:lpstr>Calibri Light</vt:lpstr>
      <vt:lpstr>Tema de Office</vt:lpstr>
      <vt:lpstr>Presentación de PowerPoint</vt:lpstr>
      <vt:lpstr>Proyecto Integrador Juan andres Gonzales Dean – Sebastian Andres Zabala Saenz  </vt:lpstr>
      <vt:lpstr>Descripción del problema</vt:lpstr>
      <vt:lpstr>Presentación de PowerPoint</vt:lpstr>
      <vt:lpstr>Árbol de problemas</vt:lpstr>
      <vt:lpstr>Presentación de PowerPoint</vt:lpstr>
      <vt:lpstr>Descripción de la solución propuestas</vt:lpstr>
      <vt:lpstr>Descripción de la solución propuestas</vt:lpstr>
      <vt:lpstr>Presentación de PowerPoint</vt:lpstr>
      <vt:lpstr>Árbol de objetivos</vt:lpstr>
      <vt:lpstr>Presentación de PowerPoint</vt:lpstr>
      <vt:lpstr>Matriz de marco lógico</vt:lpstr>
      <vt:lpstr>Matriz de marco lógico</vt:lpstr>
      <vt:lpstr>Presentación de PowerPoint</vt:lpstr>
      <vt:lpstr>Metodología experimental</vt:lpstr>
      <vt:lpstr>Componentes y Conexiones</vt:lpstr>
      <vt:lpstr>Presentación de PowerPoint</vt:lpstr>
      <vt:lpstr>Presentación de PowerPoint</vt:lpstr>
      <vt:lpstr>Presentación de PowerPoint</vt:lpstr>
      <vt:lpstr>Descripción del Código</vt:lpstr>
      <vt:lpstr>Referencias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Lina Maria Sande Novoa</dc:creator>
  <cp:lastModifiedBy>Sebas Saenz</cp:lastModifiedBy>
  <cp:revision>24</cp:revision>
  <dcterms:created xsi:type="dcterms:W3CDTF">2021-09-09T13:29:41Z</dcterms:created>
  <dcterms:modified xsi:type="dcterms:W3CDTF">2024-11-13T18:02:03Z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0x0101009264B77467B7DB47BFAC3420841B7DEA</vt:lpwstr>
  </property>
</Properties>
</file>